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428B4-A7C9-5F45-96BC-01F1CB330AFE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32685-2A45-4A4F-8328-647308497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
Sources]
- Background image provided by user.
- Repository: https://github.com/MontrealAI/AGI-Alpha-Agent-v0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
Sources]
- Background image provided by user.
- https://github.com/MontrealAI/AGI-Alpha-Agent-v0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87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bg_key_1600x900.jpg"/>
          <p:cNvPicPr>
            <a:picLocks noChangeAspect="1"/>
          </p:cNvPicPr>
          <p:nvPr/>
        </p:nvPicPr>
        <p:blipFill>
          <a:blip r:embed="rId3"/>
          <a:srcRect l="1" r="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40080" y="45720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5E7E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MONTREAL.AI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0080" y="2331720"/>
            <a:ext cx="9692640" cy="822960"/>
          </a:xfrm>
          <a:prstGeom prst="rect">
            <a:avLst/>
          </a:prstGeom>
          <a:noFill/>
          <a:ln/>
        </p:spPr>
        <p:txBody>
          <a:bodyPr wrap="square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AGI-Alpha-Agent-v0</a:t>
            </a:r>
            <a:endParaRPr lang="en-US" sz="5400" dirty="0"/>
          </a:p>
        </p:txBody>
      </p:sp>
      <p:sp>
        <p:nvSpPr>
          <p:cNvPr id="6" name="Shape 3"/>
          <p:cNvSpPr/>
          <p:nvPr/>
        </p:nvSpPr>
        <p:spPr>
          <a:xfrm>
            <a:off x="640080" y="3154680"/>
            <a:ext cx="2377440" cy="91440"/>
          </a:xfrm>
          <a:prstGeom prst="rect">
            <a:avLst/>
          </a:prstGeom>
          <a:solidFill>
            <a:srgbClr val="6D28D9"/>
          </a:solidFill>
          <a:ln w="12700">
            <a:solidFill>
              <a:srgbClr val="6D28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0080" y="3310128"/>
            <a:ext cx="9692640" cy="41148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E5E7E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Alpha-Factory v1 — Demos Master Presentation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0080" y="3977640"/>
            <a:ext cx="11064240" cy="32004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D1D5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Meta-Agentic α-AGI: Identify → Learn → Think → Design → Strategise → Execute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40080" y="6172200"/>
            <a:ext cx="6858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D1D5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Repository: MontrealAI/AGI-Alpha-Agent-v0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11368735" y="644652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Experience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Era of Experience + AIGA meta-evolution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Lifelong learning at scale: experience streams + evolutionary search over agent designs.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5295747" cy="30632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40080" y="2148840"/>
            <a:ext cx="5295747" cy="54864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4400" y="2331720"/>
            <a:ext cx="474710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Era of Experience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2697480"/>
            <a:ext cx="4747107" cy="22402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Blend real + simulated experience into a single learning ledger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Ground rewards in measurable outcomes (health, cost, time, risk)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Support tool use and non-human reasoning via structured interfaces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55867" y="2148840"/>
            <a:ext cx="5295747" cy="30632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255867" y="2148840"/>
            <a:ext cx="5295747" cy="54864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6530187" y="2331720"/>
            <a:ext cx="474710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AIGA meta-evolution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0187" y="2697480"/>
            <a:ext cx="4747107" cy="22402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Generate agent variants (mutate / recombine / re-prompt)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Score fitness with automated tests and task suites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Select and reintegrate winners into the agent gallery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40080" y="5440680"/>
            <a:ext cx="10911535" cy="105156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5760" rIns="365760" rtlCol="0" anchor="ctr"/>
          <a:lstStyle/>
          <a:p>
            <a:pPr algn="ctr"/>
            <a:r>
              <a:rPr sz="1200" b="1">
                <a:solidFill>
                  <a:srgbClr val="5A5F69"/>
                </a:solidFill>
                <a:latin typeface="Calibri"/>
              </a:rPr>
              <a:t>Autopoiesis framing</a:t>
            </a:r>
          </a:p>
          <a:p>
            <a:pPr algn="ctr">
              <a:defRPr sz="1100">
                <a:solidFill>
                  <a:srgbClr val="5A5F69"/>
                </a:solidFill>
                <a:latin typeface="Calibri"/>
              </a:defRPr>
            </a:pPr>
            <a:r>
              <a:t>The system maintains itself by continually producing better components (agents) and tighter constraints (tests, safety gates, incentives).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(era_of_experience, aiga_meta_evolution).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mc13BByj8xKnpgQtwBereGJpEXtosLMLq6BCUjK3TtAd1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0080" y="411480"/>
            <a:ext cx="3657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1">
                <a:solidFill>
                  <a:srgbClr val="FFFFFF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286000"/>
            <a:ext cx="10911535" cy="1371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r>
              <a:rPr sz="4800" b="1">
                <a:solidFill>
                  <a:srgbClr val="FFFFFF"/>
                </a:solidFill>
                <a:latin typeface="Calibri"/>
              </a:rPr>
              <a:t>Autonomous enterprises
and compounding loops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3730752"/>
            <a:ext cx="2011680" cy="82296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3886200"/>
            <a:ext cx="10911535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>
                <a:solidFill>
                  <a:srgbClr val="EBEBF0"/>
                </a:solidFill>
                <a:latin typeface="Calibri"/>
              </a:rPr>
              <a:t>Identify alpha → allocate agents → execute → verify → reinvest.
Built for reproducible evaluation, not demos that only work once.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Enterprise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α-AGI Business: v1 → v2 → v3 (Ω-grade)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Progressive demos that move from formation → iteration → capital strategy, with a shared orchestrator backbone.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3454298" cy="36118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40080" y="2148840"/>
            <a:ext cx="3454298" cy="54864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4400" y="2468880"/>
            <a:ext cx="2905658" cy="2971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600" b="1">
                <a:solidFill>
                  <a:srgbClr val="0F1218"/>
                </a:solidFill>
                <a:latin typeface="Calibri"/>
              </a:rPr>
              <a:t>Business v1</a:t>
            </a:r>
          </a:p>
          <a:p>
            <a:pPr>
              <a:defRPr sz="1200">
                <a:solidFill>
                  <a:srgbClr val="5A5F69"/>
                </a:solidFill>
                <a:latin typeface="Calibri"/>
              </a:defRPr>
            </a:pPr>
            <a:r>
              <a:t>Auto-incorporates a digital-first company end-to-end.</a:t>
            </a:r>
            <a:br/>
            <a:r>
              <a:t>Turns an opportunity into an executable entity.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68698" y="2148840"/>
            <a:ext cx="3454298" cy="36118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368698" y="2148840"/>
            <a:ext cx="3454298" cy="54864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4643018" y="2468880"/>
            <a:ext cx="2905658" cy="2971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600" b="1">
                <a:solidFill>
                  <a:srgbClr val="0F1218"/>
                </a:solidFill>
                <a:latin typeface="Calibri"/>
              </a:rPr>
              <a:t>Business v2</a:t>
            </a:r>
          </a:p>
          <a:p>
            <a:pPr>
              <a:defRPr sz="1200">
                <a:solidFill>
                  <a:srgbClr val="5A5F69"/>
                </a:solidFill>
                <a:latin typeface="Calibri"/>
              </a:defRPr>
            </a:pPr>
            <a:r>
              <a:t>Iterates the business model with live market data RAG.</a:t>
            </a:r>
            <a:br/>
            <a:r>
              <a:t>Adapts hypotheses into durable advantage.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97316" y="2148840"/>
            <a:ext cx="3454298" cy="36118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8097316" y="2148840"/>
            <a:ext cx="3454298" cy="54864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1636" y="2468880"/>
            <a:ext cx="2905658" cy="2971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600" b="1">
                <a:solidFill>
                  <a:srgbClr val="0F1218"/>
                </a:solidFill>
                <a:latin typeface="Calibri"/>
              </a:rPr>
              <a:t>Business v3</a:t>
            </a:r>
          </a:p>
          <a:p>
            <a:pPr>
              <a:defRPr sz="1200">
                <a:solidFill>
                  <a:srgbClr val="5A5F69"/>
                </a:solidFill>
                <a:latin typeface="Calibri"/>
              </a:defRPr>
            </a:pPr>
            <a:r>
              <a:t>Forecasting + fundraising agent swarm.</a:t>
            </a:r>
            <a:br/>
            <a:r>
              <a:t>Optimises capital stack under risk constraints.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0080" y="5687568"/>
            <a:ext cx="10911535" cy="822960"/>
          </a:xfrm>
          <a:prstGeom prst="roundRect">
            <a:avLst/>
          </a:prstGeom>
          <a:solidFill>
            <a:srgbClr val="F0EBFF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20040" rIns="320040" rtlCol="0" anchor="ctr"/>
          <a:lstStyle/>
          <a:p>
            <a:pPr algn="ctr">
              <a:spcAft>
                <a:spcPts val="400"/>
              </a:spcAft>
              <a:defRPr sz="1200" b="1">
                <a:solidFill>
                  <a:srgbClr val="0F1218"/>
                </a:solidFill>
                <a:latin typeface="Calibri"/>
              </a:defRPr>
            </a:pPr>
            <a:r>
              <a:t>Ω-Lattice v0 framing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Model enterprise decisions as an energy landscape: allocate compute, capital, and time toward trajectories that maximize long-horizon value while minimizing downside.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(alpha_agi_business_v1/2/3, Ω-Lattice note).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Incentives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Marketplace + jobs: incentives and price discovery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Mechanism design under uncertainty: agents compete, coordinate, and settle work under explicit rules.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60119" y="2331720"/>
            <a:ext cx="2423160" cy="6858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8"/>
          <p:cNvSpPr/>
          <p:nvPr/>
        </p:nvSpPr>
        <p:spPr>
          <a:xfrm>
            <a:off x="640080" y="2578608"/>
            <a:ext cx="164592" cy="164592"/>
          </a:xfrm>
          <a:prstGeom prst="ellipse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143000" y="2441448"/>
            <a:ext cx="196596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sz="1300" b="1">
                <a:solidFill>
                  <a:srgbClr val="0F1218"/>
                </a:solidFill>
                <a:latin typeface="Calibri"/>
              </a:rPr>
              <a:t>Job posted</a:t>
            </a:r>
          </a:p>
          <a:p>
            <a:pPr>
              <a:defRPr sz="1050">
                <a:solidFill>
                  <a:srgbClr val="5A5F69"/>
                </a:solidFill>
                <a:latin typeface="Calibri"/>
              </a:defRPr>
            </a:pPr>
            <a:r>
              <a:t>Clear task spec + budget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2011680" y="3017520"/>
            <a:ext cx="0" cy="201167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60119" y="3218687"/>
            <a:ext cx="2423160" cy="6858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Oval 12"/>
          <p:cNvSpPr/>
          <p:nvPr/>
        </p:nvSpPr>
        <p:spPr>
          <a:xfrm>
            <a:off x="640080" y="3465575"/>
            <a:ext cx="164592" cy="164592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143000" y="3328415"/>
            <a:ext cx="196596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sz="1300" b="1">
                <a:solidFill>
                  <a:srgbClr val="0F1218"/>
                </a:solidFill>
                <a:latin typeface="Calibri"/>
              </a:rPr>
              <a:t>Bids &amp; allocation</a:t>
            </a:r>
          </a:p>
          <a:p>
            <a:pPr>
              <a:defRPr sz="1050">
                <a:solidFill>
                  <a:srgbClr val="5A5F69"/>
                </a:solidFill>
                <a:latin typeface="Calibri"/>
              </a:defRPr>
            </a:pPr>
            <a:r>
              <a:t>Agents quote cost/latency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2011680" y="3904487"/>
            <a:ext cx="0" cy="201169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60119" y="4105656"/>
            <a:ext cx="2423160" cy="6858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Oval 16"/>
          <p:cNvSpPr/>
          <p:nvPr/>
        </p:nvSpPr>
        <p:spPr>
          <a:xfrm>
            <a:off x="640080" y="4352544"/>
            <a:ext cx="164592" cy="164592"/>
          </a:xfrm>
          <a:prstGeom prst="ellipse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1143000" y="4215384"/>
            <a:ext cx="196596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sz="1300" b="1">
                <a:solidFill>
                  <a:srgbClr val="0F1218"/>
                </a:solidFill>
                <a:latin typeface="Calibri"/>
              </a:rPr>
              <a:t>Execution</a:t>
            </a:r>
          </a:p>
          <a:p>
            <a:pPr>
              <a:defRPr sz="1050">
                <a:solidFill>
                  <a:srgbClr val="5A5F69"/>
                </a:solidFill>
                <a:latin typeface="Calibri"/>
              </a:defRPr>
            </a:pPr>
            <a:r>
              <a:t>Tools + verification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2011680" y="4791456"/>
            <a:ext cx="0" cy="201168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960119" y="4992624"/>
            <a:ext cx="2423160" cy="6858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Oval 20"/>
          <p:cNvSpPr/>
          <p:nvPr/>
        </p:nvSpPr>
        <p:spPr>
          <a:xfrm>
            <a:off x="640080" y="5239512"/>
            <a:ext cx="164592" cy="164592"/>
          </a:xfrm>
          <a:prstGeom prst="ellipse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1143000" y="5102352"/>
            <a:ext cx="196596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sz="1300" b="1">
                <a:solidFill>
                  <a:srgbClr val="0F1218"/>
                </a:solidFill>
                <a:latin typeface="Calibri"/>
              </a:rPr>
              <a:t>Settlement</a:t>
            </a:r>
          </a:p>
          <a:p>
            <a:pPr>
              <a:defRPr sz="1050">
                <a:solidFill>
                  <a:srgbClr val="5A5F69"/>
                </a:solidFill>
                <a:latin typeface="Calibri"/>
              </a:defRPr>
            </a:pPr>
            <a:r>
              <a:t>Proof + payout</a:t>
            </a:r>
          </a:p>
        </p:txBody>
      </p:sp>
      <p:cxnSp>
        <p:nvCxnSpPr>
          <p:cNvPr id="23" name="Connector 22"/>
          <p:cNvCxnSpPr/>
          <p:nvPr/>
        </p:nvCxnSpPr>
        <p:spPr>
          <a:xfrm>
            <a:off x="2011680" y="5678424"/>
            <a:ext cx="0" cy="201168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960119" y="5879592"/>
            <a:ext cx="2423160" cy="6858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Oval 24"/>
          <p:cNvSpPr/>
          <p:nvPr/>
        </p:nvSpPr>
        <p:spPr>
          <a:xfrm>
            <a:off x="640080" y="6126479"/>
            <a:ext cx="164592" cy="164592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1143000" y="5989320"/>
            <a:ext cx="196596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sz="1300" b="1">
                <a:solidFill>
                  <a:srgbClr val="0F1218"/>
                </a:solidFill>
                <a:latin typeface="Calibri"/>
              </a:rPr>
              <a:t>Reputation loop</a:t>
            </a:r>
          </a:p>
          <a:p>
            <a:pPr>
              <a:defRPr sz="1050">
                <a:solidFill>
                  <a:srgbClr val="5A5F69"/>
                </a:solidFill>
                <a:latin typeface="Calibri"/>
              </a:defRPr>
            </a:pPr>
            <a:r>
              <a:t>Reinvest into better agents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931920" y="2423160"/>
            <a:ext cx="7619695" cy="19202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3931920" y="2423160"/>
            <a:ext cx="7619695" cy="54864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4206240" y="2606040"/>
            <a:ext cx="707105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Why it matters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06240" y="2971800"/>
            <a:ext cx="7071055" cy="10972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Mechanism design: align incentives so truthful reporting is the best strategy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Game theory: handle adversarial agents and coalitions via rules + audits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Price discovery: translate uncertainty into market-clearing allocations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Verifiability: settlement depends on proofs, not promises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931920" y="4709160"/>
            <a:ext cx="7619695" cy="685800"/>
          </a:xfrm>
          <a:prstGeom prst="roundRect">
            <a:avLst/>
          </a:prstGeom>
          <a:solidFill>
            <a:srgbClr val="0F12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28600" rIns="228600" rtlCol="0" anchor="ctr">
            <a:noAutofit/>
          </a:bodyPr>
          <a:lstStyle/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docker compose -f demos/docker-compose.marketplace.yml up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(alpha_agi_marketplace_v1).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Finance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Finance Alpha + Macro Sentinel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Two demos for live signal ingestion, risk control, and action under uncertainty.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5295747" cy="42062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40080" y="2148840"/>
            <a:ext cx="5295747" cy="54864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4400" y="2468880"/>
            <a:ext cx="4747107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>
                <a:solidFill>
                  <a:srgbClr val="0F1218"/>
                </a:solidFill>
                <a:latin typeface="Calibri"/>
              </a:rPr>
              <a:t>finance_alpha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Momentum + risk-parity bot (test-net)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3108960"/>
            <a:ext cx="4747107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Measures real P&amp;L in controlled conditions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Stress-tests allocation against tail risk (CVaR framing)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Logs decisions for post-mortem and auditability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14400" y="5166360"/>
            <a:ext cx="4747107" cy="777240"/>
          </a:xfrm>
          <a:prstGeom prst="roundRect">
            <a:avLst/>
          </a:prstGeom>
          <a:solidFill>
            <a:srgbClr val="0F12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28600" rIns="228600" rtlCol="0" anchor="ctr">
            <a:noAutofit/>
          </a:bodyPr>
          <a:lstStyle/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./alpha_factory_v1/demos/finance_alpha/</a:t>
            </a:r>
          </a:p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deploy_alpha_factory_demo.sh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55867" y="2148840"/>
            <a:ext cx="5295747" cy="42062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6255867" y="2148840"/>
            <a:ext cx="5295747" cy="54864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6530187" y="2468880"/>
            <a:ext cx="4747107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1">
                <a:solidFill>
                  <a:srgbClr val="0F1218"/>
                </a:solidFill>
                <a:latin typeface="Calibri"/>
              </a:rPr>
              <a:t>macro_sentinel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News-RAG scanner + hedge proposals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0187" y="3108960"/>
            <a:ext cx="4747107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Monitors macro narratives and regime shifts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Proposes hedge actions (CTA futures) under constraints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Designed for fast iteration and clear attribution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0187" y="5166360"/>
            <a:ext cx="4747107" cy="777240"/>
          </a:xfrm>
          <a:prstGeom prst="roundRect">
            <a:avLst/>
          </a:prstGeom>
          <a:solidFill>
            <a:srgbClr val="0F12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28600" rIns="228600" rtlCol="0" anchor="ctr">
            <a:noAutofit/>
          </a:bodyPr>
          <a:lstStyle/>
          <a:p>
            <a:pPr algn="l"/>
            <a:r>
              <a:rPr sz="1300">
                <a:solidFill>
                  <a:srgbClr val="FFFFFF"/>
                </a:solidFill>
                <a:latin typeface="Courier New"/>
              </a:rPr>
              <a:t>docker compose -f demos/docker-compose.macro.yml</a:t>
            </a:r>
          </a:p>
          <a:p>
            <a:pPr algn="l"/>
            <a:r>
              <a:rPr sz="1300">
                <a:solidFill>
                  <a:srgbClr val="FFFFFF"/>
                </a:solidFill>
                <a:latin typeface="Courier New"/>
              </a:rPr>
              <a:t>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(finance_alpha, macro_sentinel).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mc13BByj8xKnpgQtwBereGJpEXtosLMLq6BCUjK3TtAd1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0080" y="411480"/>
            <a:ext cx="3657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1">
                <a:solidFill>
                  <a:srgbClr val="FFFFFF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286000"/>
            <a:ext cx="10911535" cy="1371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r>
              <a:rPr sz="4800" b="1">
                <a:solidFill>
                  <a:srgbClr val="FFFFFF"/>
                </a:solidFill>
                <a:latin typeface="Calibri"/>
              </a:rPr>
              <a:t>Operational integrity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3730752"/>
            <a:ext cx="2011680" cy="82296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3886200"/>
            <a:ext cx="10911535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>
                <a:solidFill>
                  <a:srgbClr val="EBEBF0"/>
                </a:solidFill>
                <a:latin typeface="Calibri"/>
              </a:rPr>
              <a:t>Local-first. Observable. Verifiable. Designed to survive contact with reality.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Self-healing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Self-healing repository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When CI fails, agents propose a patch that restores green checks — and surfaces root causes faster.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331720"/>
            <a:ext cx="2036003" cy="685800"/>
          </a:xfrm>
          <a:prstGeom prst="roundRect">
            <a:avLst/>
          </a:prstGeom>
          <a:solidFill>
            <a:srgbClr val="F2F4F8"/>
          </a:solidFill>
          <a:ln w="25400">
            <a:solidFill>
              <a:srgbClr val="FF5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rtlCol="0" anchor="ctr"/>
          <a:lstStyle/>
          <a:p>
            <a:pPr algn="ctr"/>
            <a:r>
              <a:rPr sz="1200" b="1">
                <a:solidFill>
                  <a:srgbClr val="0F1218"/>
                </a:solidFill>
                <a:latin typeface="Calibri"/>
              </a:rPr>
              <a:t>1  CI fails</a:t>
            </a:r>
          </a:p>
          <a:p>
            <a:pPr>
              <a:defRPr sz="950">
                <a:solidFill>
                  <a:srgbClr val="5A5F69"/>
                </a:solidFill>
                <a:latin typeface="Calibri"/>
              </a:defRPr>
            </a:pPr>
            <a:r>
              <a:t>Signal: tests / lint / docs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2676083" y="2674620"/>
            <a:ext cx="182880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858963" y="2331720"/>
            <a:ext cx="2036003" cy="685800"/>
          </a:xfrm>
          <a:prstGeom prst="roundRect">
            <a:avLst/>
          </a:prstGeom>
          <a:solidFill>
            <a:srgbClr val="F2F4F8"/>
          </a:solidFill>
          <a:ln w="25400">
            <a:solidFill>
              <a:srgbClr val="787D8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rtlCol="0" anchor="ctr"/>
          <a:lstStyle/>
          <a:p>
            <a:pPr algn="ctr"/>
            <a:r>
              <a:rPr sz="1200" b="1">
                <a:solidFill>
                  <a:srgbClr val="0F1218"/>
                </a:solidFill>
                <a:latin typeface="Calibri"/>
              </a:rPr>
              <a:t>2  Diagnose</a:t>
            </a:r>
          </a:p>
          <a:p>
            <a:pPr>
              <a:defRPr sz="950">
                <a:solidFill>
                  <a:srgbClr val="5A5F69"/>
                </a:solidFill>
                <a:latin typeface="Calibri"/>
              </a:defRPr>
            </a:pPr>
            <a:r>
              <a:t>Repro steps + minimal diff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4894966" y="2674620"/>
            <a:ext cx="182880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77846" y="2331720"/>
            <a:ext cx="2036003" cy="685800"/>
          </a:xfrm>
          <a:prstGeom prst="roundRect">
            <a:avLst/>
          </a:prstGeom>
          <a:solidFill>
            <a:srgbClr val="F2F4F8"/>
          </a:solidFill>
          <a:ln w="25400">
            <a:solidFill>
              <a:srgbClr val="00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rtlCol="0" anchor="ctr"/>
          <a:lstStyle/>
          <a:p>
            <a:pPr algn="ctr"/>
            <a:r>
              <a:rPr sz="1200" b="1">
                <a:solidFill>
                  <a:srgbClr val="0F1218"/>
                </a:solidFill>
                <a:latin typeface="Calibri"/>
              </a:rPr>
              <a:t>3  Patch</a:t>
            </a:r>
          </a:p>
          <a:p>
            <a:pPr>
              <a:defRPr sz="950">
                <a:solidFill>
                  <a:srgbClr val="5A5F69"/>
                </a:solidFill>
                <a:latin typeface="Calibri"/>
              </a:defRPr>
            </a:pPr>
            <a:r>
              <a:t>Generate fix + tests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7113849" y="2674620"/>
            <a:ext cx="182880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7296729" y="2331720"/>
            <a:ext cx="2036003" cy="685800"/>
          </a:xfrm>
          <a:prstGeom prst="roundRect">
            <a:avLst/>
          </a:prstGeom>
          <a:solidFill>
            <a:srgbClr val="F2F4F8"/>
          </a:solidFill>
          <a:ln w="25400">
            <a:solidFill>
              <a:srgbClr val="00B89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rtlCol="0" anchor="ctr"/>
          <a:lstStyle/>
          <a:p>
            <a:pPr algn="ctr"/>
            <a:r>
              <a:rPr sz="1200" b="1">
                <a:solidFill>
                  <a:srgbClr val="0F1218"/>
                </a:solidFill>
                <a:latin typeface="Calibri"/>
              </a:rPr>
              <a:t>4  Verify</a:t>
            </a:r>
          </a:p>
          <a:p>
            <a:pPr>
              <a:defRPr sz="950">
                <a:solidFill>
                  <a:srgbClr val="5A5F69"/>
                </a:solidFill>
                <a:latin typeface="Calibri"/>
              </a:defRPr>
            </a:pPr>
            <a:r>
              <a:t>Run suite + artifacts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9332732" y="2674620"/>
            <a:ext cx="182880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515612" y="2331720"/>
            <a:ext cx="2036003" cy="685800"/>
          </a:xfrm>
          <a:prstGeom prst="roundRect">
            <a:avLst/>
          </a:prstGeom>
          <a:solidFill>
            <a:srgbClr val="F2F4F8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Ins="182880" rtlCol="0" anchor="ctr"/>
          <a:lstStyle/>
          <a:p>
            <a:pPr algn="ctr"/>
            <a:r>
              <a:rPr sz="1200" b="1">
                <a:solidFill>
                  <a:srgbClr val="0F1218"/>
                </a:solidFill>
                <a:latin typeface="Calibri"/>
              </a:rPr>
              <a:t>5  PR green</a:t>
            </a:r>
          </a:p>
          <a:p>
            <a:pPr>
              <a:defRPr sz="950">
                <a:solidFill>
                  <a:srgbClr val="5A5F69"/>
                </a:solidFill>
                <a:latin typeface="Calibri"/>
              </a:defRPr>
            </a:pPr>
            <a:r>
              <a:t>Merge with audit trail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0080" y="3337560"/>
            <a:ext cx="10911535" cy="31546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411480" rIns="411480" rtlCol="0" anchor="ctr"/>
          <a:lstStyle/>
          <a:p>
            <a:pPr algn="ctr">
              <a:spcAft>
                <a:spcPts val="1000"/>
              </a:spcAft>
              <a:defRPr sz="1300" b="1">
                <a:solidFill>
                  <a:srgbClr val="5A5F69"/>
                </a:solidFill>
                <a:latin typeface="Calibri"/>
              </a:defRPr>
            </a:pPr>
            <a:r>
              <a:t>Implementation note</a:t>
            </a:r>
          </a:p>
          <a:p>
            <a:pPr>
              <a:defRPr sz="1200">
                <a:solidFill>
                  <a:srgbClr val="5A5F69"/>
                </a:solidFill>
                <a:latin typeface="Calibri"/>
              </a:defRPr>
            </a:pPr>
            <a:r>
              <a:t>The demo illustrates an operational pattern: fast diagnosis → controlled patching → reproducible verification.</a:t>
            </a:r>
          </a:p>
          <a:p>
            <a:pPr>
              <a:defRPr sz="1200">
                <a:solidFill>
                  <a:srgbClr val="5A5F69"/>
                </a:solidFill>
                <a:latin typeface="Calibri"/>
              </a:defRPr>
            </a:pPr>
            <a:r>
              <a:t>In the current repo version, the underlying MetaRefinementAgent simulates improvement by generating placeholder diffs; replacing this with genuine optimisation is an open contribution path.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(self_healing_repo note).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Insight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α-AGI Insight: zero-data sector ranking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Forecast sectors primed for AGI transformation — with offline and online modes.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5295747" cy="4206240"/>
          </a:xfrm>
          <a:prstGeom prst="roundRect">
            <a:avLst/>
          </a:prstGeom>
          <a:solidFill>
            <a:srgbClr val="F0EBFF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960119" y="2468880"/>
            <a:ext cx="4655667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Method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119" y="2971800"/>
            <a:ext cx="4655667" cy="192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Runs as a browser demo (Pyodide offline simulation) or with an API key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Uses scenario shocks + Monte-Carlo style runs to score sensitivity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Produces a ranked list with rationale and uncertainty notes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Designed for reproducible evaluation and iteration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60119" y="5120640"/>
            <a:ext cx="4655667" cy="685800"/>
          </a:xfrm>
          <a:prstGeom prst="roundRect">
            <a:avLst/>
          </a:prstGeom>
          <a:solidFill>
            <a:srgbClr val="0F12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28600" rIns="228600" rtlCol="0" anchor="ctr">
            <a:noAutofit/>
          </a:bodyPr>
          <a:lstStyle/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alpha-agi-insight-v1 --episodes 5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55867" y="2148840"/>
            <a:ext cx="5295747" cy="42062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6575907" y="2468880"/>
            <a:ext cx="4655667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Output format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575907" y="2971800"/>
          <a:ext cx="4655666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0F1218"/>
                          </a:solidFill>
                          <a:latin typeface="Calibri"/>
                        </a:defRPr>
                      </a:pPr>
                      <a:r>
                        <a:t>Sector</a:t>
                      </a:r>
                    </a:p>
                  </a:txBody>
                  <a:tcPr>
                    <a:solidFill>
                      <a:srgbClr val="E1E4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0F1218"/>
                          </a:solidFill>
                          <a:latin typeface="Calibri"/>
                        </a:defRPr>
                      </a:pPr>
                      <a:r>
                        <a:t>Shock</a:t>
                      </a:r>
                    </a:p>
                  </a:txBody>
                  <a:tcPr>
                    <a:solidFill>
                      <a:srgbClr val="E1E4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0F1218"/>
                          </a:solidFill>
                          <a:latin typeface="Calibri"/>
                        </a:defRPr>
                      </a:pPr>
                      <a:r>
                        <a:t>Score</a:t>
                      </a:r>
                    </a:p>
                  </a:txBody>
                  <a:tcPr>
                    <a:solidFill>
                      <a:srgbClr val="E1E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Semiconductors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Energy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Insurance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Legal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5A5F69"/>
                          </a:solidFill>
                          <a:latin typeface="Calibri"/>
                        </a:defRPr>
                      </a:pPr>
                      <a:r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75907" y="4937760"/>
            <a:ext cx="4655667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>
                <a:solidFill>
                  <a:srgbClr val="5A5F69"/>
                </a:solidFill>
                <a:latin typeface="Calibri"/>
              </a:rPr>
              <a:t>Browser demo: montrealai.github.io/AGI-Alpha-Agent-v0/alpha_agi_insight_v1/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(Quick Demo + alpha_agi_insight_v1).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Deployment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Reproducible deployments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Local-first, Docker-native, and verifiable release practices to support serious evaluation.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3454298" cy="36118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40080" y="2148840"/>
            <a:ext cx="3454298" cy="54864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4400" y="2331720"/>
            <a:ext cx="2905658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Local &amp; offline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2697480"/>
            <a:ext cx="2905658" cy="2788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Wheelhouse builds for air-gapped hosts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Offline mode flags prevent network access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CSV snapshots ship for offline demos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68698" y="2148840"/>
            <a:ext cx="3454298" cy="36118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368698" y="2148840"/>
            <a:ext cx="3454298" cy="54864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643018" y="2331720"/>
            <a:ext cx="2905658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Docker &amp; one-click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3018" y="2697480"/>
            <a:ext cx="2905658" cy="2788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One-click script deploys the stack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Compose services expose /healthz and /status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Pinned versions across Python + Node lockfiles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097316" y="2148840"/>
            <a:ext cx="3454298" cy="36118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8097316" y="2148840"/>
            <a:ext cx="3454298" cy="54864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8371636" y="2331720"/>
            <a:ext cx="2905658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Verifiable releases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71636" y="2697480"/>
            <a:ext cx="2905658" cy="2788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CI runs multi-OS smoke tests and docs builds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Images can be signed and verified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Locked requirements enable deterministic installs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0080" y="5897880"/>
            <a:ext cx="10911535" cy="685800"/>
          </a:xfrm>
          <a:prstGeom prst="roundRect">
            <a:avLst/>
          </a:prstGeom>
          <a:solidFill>
            <a:srgbClr val="0F12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28600" rIns="228600" rtlCol="0" anchor="ctr">
            <a:noAutofit/>
          </a:bodyPr>
          <a:lstStyle/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./alpha_factory_v1/scripts/one_click_install.sh</a:t>
            </a:r>
          </a:p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--deploy</a:t>
            </a:r>
          </a:p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|</a:t>
            </a:r>
          </a:p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cosign verify</a:t>
            </a:r>
          </a:p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ghcr.io/montrealai/agi-insight-demo:latest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(offline wheels, one-click install, cosign verify).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Why it matters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Why these demos matter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Not isolated toys: a compounding capability stack designed for evaluation, iteration, and deployment realism.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5295747" cy="28346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40080" y="2148840"/>
            <a:ext cx="5295747" cy="54864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4400" y="2331720"/>
            <a:ext cx="474710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Institutional discipline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2697480"/>
            <a:ext cx="4747107" cy="20116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Reproducible runs (offline mode, pinned deps, deterministic outputs)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Observable systems (telemetry, logs, health endpoints)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Verifiability (signed artifacts, auditable decisions)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Failure-tolerant workflows (self-healing patterns)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55867" y="2148840"/>
            <a:ext cx="5295747" cy="28346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255867" y="2148840"/>
            <a:ext cx="5295747" cy="54864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6530187" y="2331720"/>
            <a:ext cx="474710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Strategic leverage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0187" y="2697480"/>
            <a:ext cx="4747107" cy="20116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One orchestrator coordinating many specialist agents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World-model + search enables counterfactual decision-making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Markets + incentives convert uncertainty into allocation decisions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Meta-evolution expands the strategy space over time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40080" y="5257800"/>
            <a:ext cx="10911535" cy="1234440"/>
          </a:xfrm>
          <a:prstGeom prst="roundRect">
            <a:avLst/>
          </a:prstGeom>
          <a:solidFill>
            <a:srgbClr val="E2FFF3"/>
          </a:solidFill>
          <a:ln w="25400">
            <a:solidFill>
              <a:srgbClr val="00B89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411480" rIns="411480" rtlCol="0" anchor="ctr"/>
          <a:lstStyle/>
          <a:p>
            <a:pPr algn="ctr">
              <a:spcAft>
                <a:spcPts val="600"/>
              </a:spcAft>
              <a:defRPr sz="1300" b="1">
                <a:solidFill>
                  <a:srgbClr val="0F1218"/>
                </a:solidFill>
                <a:latin typeface="Calibri"/>
              </a:defRPr>
            </a:pPr>
            <a:r>
              <a:t>North star</a:t>
            </a:r>
          </a:p>
          <a:p>
            <a:pPr>
              <a:defRPr sz="1200">
                <a:solidFill>
                  <a:srgbClr val="5A5F69"/>
                </a:solidFill>
                <a:latin typeface="Calibri"/>
              </a:defRPr>
            </a:pPr>
            <a:r>
              <a:t>A system that can continuously identify opportunities, allocate specialists, execute safely, and reinvest gains into better capabilities.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(demo suite + deployment notes).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Executive snapshot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One orchestrator. Many domains.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Compounding loop: discover → decide → deploy → measure → improve.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3454298" cy="43434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40080" y="2148840"/>
            <a:ext cx="3454298" cy="54864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868680" y="2313432"/>
            <a:ext cx="2997098" cy="4069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600"/>
              </a:spcAft>
            </a:pPr>
            <a:r>
              <a:rPr sz="1600" b="1">
                <a:solidFill>
                  <a:srgbClr val="0F1218"/>
                </a:solidFill>
                <a:latin typeface="Calibri"/>
              </a:rPr>
              <a:t>Discovery</a:t>
            </a:r>
          </a:p>
          <a:p>
            <a:pPr>
              <a:spcAft>
                <a:spcPts val="200"/>
              </a:spcAft>
              <a:defRPr sz="1200">
                <a:solidFill>
                  <a:srgbClr val="5A5F69"/>
                </a:solidFill>
                <a:latin typeface="Calibri"/>
              </a:defRPr>
            </a:pPr>
            <a:r>
              <a:t>Turns weak signals into structured hypotheses</a:t>
            </a:r>
          </a:p>
          <a:p>
            <a:pPr>
              <a:spcAft>
                <a:spcPts val="200"/>
              </a:spcAft>
              <a:defRPr sz="1200">
                <a:solidFill>
                  <a:srgbClr val="5A5F69"/>
                </a:solidFill>
                <a:latin typeface="Calibri"/>
              </a:defRPr>
            </a:pPr>
            <a:r>
              <a:t>Ranks opportunities under uncertainty</a:t>
            </a:r>
          </a:p>
          <a:p>
            <a:pPr>
              <a:spcAft>
                <a:spcPts val="200"/>
              </a:spcAft>
              <a:defRPr sz="1200">
                <a:solidFill>
                  <a:srgbClr val="5A5F69"/>
                </a:solidFill>
                <a:latin typeface="Calibri"/>
              </a:defRPr>
            </a:pPr>
            <a:r>
              <a:t>Converts inefficiencies into missions with measurable objectives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68698" y="2148840"/>
            <a:ext cx="3454298" cy="43434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368698" y="2148840"/>
            <a:ext cx="3454298" cy="54864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4597298" y="2313432"/>
            <a:ext cx="2997098" cy="4069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600"/>
              </a:spcAft>
            </a:pPr>
            <a:r>
              <a:rPr sz="1600" b="1">
                <a:solidFill>
                  <a:srgbClr val="0F1218"/>
                </a:solidFill>
                <a:latin typeface="Calibri"/>
              </a:rPr>
              <a:t>Planning</a:t>
            </a:r>
          </a:p>
          <a:p>
            <a:pPr>
              <a:spcAft>
                <a:spcPts val="200"/>
              </a:spcAft>
              <a:defRPr sz="1200">
                <a:solidFill>
                  <a:srgbClr val="5A5F69"/>
                </a:solidFill>
                <a:latin typeface="Calibri"/>
              </a:defRPr>
            </a:pPr>
            <a:r>
              <a:t>World-model + search for counterfactual evaluation</a:t>
            </a:r>
          </a:p>
          <a:p>
            <a:pPr>
              <a:spcAft>
                <a:spcPts val="200"/>
              </a:spcAft>
              <a:defRPr sz="1200">
                <a:solidFill>
                  <a:srgbClr val="5A5F69"/>
                </a:solidFill>
                <a:latin typeface="Calibri"/>
              </a:defRPr>
            </a:pPr>
            <a:r>
              <a:t>Schedules specialists (agents/tools) for maximum leverage</a:t>
            </a:r>
          </a:p>
          <a:p>
            <a:pPr>
              <a:spcAft>
                <a:spcPts val="200"/>
              </a:spcAft>
              <a:defRPr sz="1200">
                <a:solidFill>
                  <a:srgbClr val="5A5F69"/>
                </a:solidFill>
                <a:latin typeface="Calibri"/>
              </a:defRPr>
            </a:pPr>
            <a:r>
              <a:t>Chooses interventions with quantified risk budgets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97316" y="2148840"/>
            <a:ext cx="3454298" cy="43434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8097316" y="2148840"/>
            <a:ext cx="3454298" cy="54864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25916" y="2313432"/>
            <a:ext cx="2997098" cy="40690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600"/>
              </a:spcAft>
            </a:pPr>
            <a:r>
              <a:rPr sz="1600" b="1">
                <a:solidFill>
                  <a:srgbClr val="0F1218"/>
                </a:solidFill>
                <a:latin typeface="Calibri"/>
              </a:rPr>
              <a:t>Execution</a:t>
            </a:r>
          </a:p>
          <a:p>
            <a:pPr>
              <a:spcAft>
                <a:spcPts val="200"/>
              </a:spcAft>
              <a:defRPr sz="1200">
                <a:solidFill>
                  <a:srgbClr val="5A5F69"/>
                </a:solidFill>
                <a:latin typeface="Calibri"/>
              </a:defRPr>
            </a:pPr>
            <a:r>
              <a:t>Tool-integrated swarm: research, code, market ops</a:t>
            </a:r>
          </a:p>
          <a:p>
            <a:pPr>
              <a:spcAft>
                <a:spcPts val="200"/>
              </a:spcAft>
              <a:defRPr sz="1200">
                <a:solidFill>
                  <a:srgbClr val="5A5F69"/>
                </a:solidFill>
                <a:latin typeface="Calibri"/>
              </a:defRPr>
            </a:pPr>
            <a:r>
              <a:t>Reproducible deployment: local-first &amp; Docker-native</a:t>
            </a:r>
          </a:p>
          <a:p>
            <a:pPr>
              <a:spcAft>
                <a:spcPts val="200"/>
              </a:spcAft>
              <a:defRPr sz="1200">
                <a:solidFill>
                  <a:srgbClr val="5A5F69"/>
                </a:solidFill>
                <a:latin typeface="Calibri"/>
              </a:defRPr>
            </a:pPr>
            <a:r>
              <a:t>Self-healing loops and meta-evolution for continuous improvement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(main).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Appendix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Sources &amp; reproducibility notes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Grounded in public documentation. Designed for repeatable evaluation.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5295747" cy="43434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960119" y="2468880"/>
            <a:ext cx="465566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1">
                <a:solidFill>
                  <a:srgbClr val="0F1218"/>
                </a:solidFill>
                <a:latin typeface="Calibri"/>
              </a:rPr>
              <a:t>Primary sources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119" y="2834640"/>
            <a:ext cx="4655667" cy="155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GitHub repo: github.com/MontrealAI/AGI-Alpha-Agent-v0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Docs site + demo gallery: montrealai.github.io/AGI-Alpha-Agent-v0/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Explore demos: /alpha_factory_v1/demos/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Quick demo (no setup): /alpha_agi_insight_v1/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0119" y="4572000"/>
            <a:ext cx="465566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1">
                <a:solidFill>
                  <a:srgbClr val="0F1218"/>
                </a:solidFill>
                <a:latin typeface="Calibri"/>
              </a:rPr>
              <a:t>Reproducibility primitives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0119" y="4937760"/>
            <a:ext cx="4655667" cy="128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Offline wheelhouse workflow for air-gapped runs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Smoke tests validate a short simulation end-to-end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Lockfiles pin Python + Node dependencies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Health endpoints support automated verification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55867" y="2148840"/>
            <a:ext cx="5295747" cy="4343400"/>
          </a:xfrm>
          <a:prstGeom prst="roundRect">
            <a:avLst/>
          </a:prstGeom>
          <a:solidFill>
            <a:srgbClr val="F0EBFF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6575907" y="2468880"/>
            <a:ext cx="465566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1">
                <a:solidFill>
                  <a:srgbClr val="0F1218"/>
                </a:solidFill>
                <a:latin typeface="Calibri"/>
              </a:rPr>
              <a:t>Design reference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75907" y="2834640"/>
            <a:ext cx="4655667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Layout discipline, whitespace, and diagram-first storytelling inspired by DeepMind product launches (e.g., AlphaFold).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75907" y="3931920"/>
            <a:ext cx="465566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1">
                <a:solidFill>
                  <a:srgbClr val="0F1218"/>
                </a:solidFill>
                <a:latin typeface="Calibri"/>
              </a:rPr>
              <a:t>Caveats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75907" y="4297680"/>
            <a:ext cx="4655667" cy="192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Demos are research prototypes; validate before production use.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Some modules simulate behavior; others integrate real tooling.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Treat high-level framings (energy landscapes, free energy) as decision metaphors unless formally specified.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+ docs pages.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5070F"/>
          </a:solidFill>
          <a:ln w="12700">
            <a:solidFill>
              <a:srgbClr val="05070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/mnt/data/bg_key_1600x900.jpg"/>
          <p:cNvPicPr>
            <a:picLocks noChangeAspect="1"/>
          </p:cNvPicPr>
          <p:nvPr/>
        </p:nvPicPr>
        <p:blipFill>
          <a:blip r:embed="rId3"/>
          <a:srcRect l="1" r="1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3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0080" y="2423160"/>
            <a:ext cx="9692640" cy="731520"/>
          </a:xfrm>
          <a:prstGeom prst="rect">
            <a:avLst/>
          </a:prstGeom>
          <a:noFill/>
          <a:ln/>
        </p:spPr>
        <p:txBody>
          <a:bodyPr wrap="square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5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AGI-Alpha-Agent-v0</a:t>
            </a:r>
            <a:endParaRPr lang="en-US" sz="5200" dirty="0"/>
          </a:p>
        </p:txBody>
      </p:sp>
      <p:sp>
        <p:nvSpPr>
          <p:cNvPr id="6" name="Shape 3"/>
          <p:cNvSpPr/>
          <p:nvPr/>
        </p:nvSpPr>
        <p:spPr>
          <a:xfrm>
            <a:off x="640080" y="3182112"/>
            <a:ext cx="2377440" cy="91440"/>
          </a:xfrm>
          <a:prstGeom prst="rect">
            <a:avLst/>
          </a:prstGeom>
          <a:solidFill>
            <a:srgbClr val="6D28D9"/>
          </a:solidFill>
          <a:ln w="12700">
            <a:solidFill>
              <a:srgbClr val="6D28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0080" y="3355848"/>
            <a:ext cx="9692640" cy="548640"/>
          </a:xfrm>
          <a:prstGeom prst="rect">
            <a:avLst/>
          </a:prstGeom>
          <a:noFill/>
          <a:ln/>
        </p:spPr>
        <p:txBody>
          <a:bodyPr wrap="square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E5E7E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Alpha-Factory v1 demos are a living proof-of-capability stack.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5E7E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 • Measure • Iterate • Deploy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0080" y="4343400"/>
            <a:ext cx="3383280" cy="822960"/>
          </a:xfrm>
          <a:prstGeom prst="roundRect">
            <a:avLst/>
          </a:prstGeom>
          <a:solidFill>
            <a:srgbClr val="111827">
              <a:alpha val="85000"/>
            </a:srgbClr>
          </a:solidFill>
          <a:ln w="12700">
            <a:solidFill>
              <a:srgbClr val="2563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68680" y="4507992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Explore the gallery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68680" y="4818888"/>
            <a:ext cx="2926080" cy="256032"/>
          </a:xfrm>
          <a:prstGeom prst="rect">
            <a:avLst/>
          </a:prstGeom>
          <a:noFill/>
          <a:ln/>
        </p:spPr>
        <p:txBody>
          <a:bodyPr wrap="square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D1D5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montrealai.github.io/AGI-Alpha-Agent-v0/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4434840" y="4343400"/>
            <a:ext cx="3383280" cy="822960"/>
          </a:xfrm>
          <a:prstGeom prst="roundRect">
            <a:avLst/>
          </a:prstGeom>
          <a:solidFill>
            <a:srgbClr val="111827">
              <a:alpha val="85000"/>
            </a:srgbClr>
          </a:solidFill>
          <a:ln w="12700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663440" y="4507992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 locally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663440" y="4818888"/>
            <a:ext cx="2926080" cy="256032"/>
          </a:xfrm>
          <a:prstGeom prst="rect">
            <a:avLst/>
          </a:prstGeom>
          <a:noFill/>
          <a:ln/>
        </p:spPr>
        <p:txBody>
          <a:bodyPr wrap="square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D1D5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./quickstart.sh  •  make demo-open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8229600" y="4343400"/>
            <a:ext cx="3383280" cy="822960"/>
          </a:xfrm>
          <a:prstGeom prst="roundRect">
            <a:avLst/>
          </a:prstGeom>
          <a:solidFill>
            <a:srgbClr val="111827">
              <a:alpha val="85000"/>
            </a:srgbClr>
          </a:solidFill>
          <a:ln w="12700">
            <a:solidFill>
              <a:srgbClr val="6D28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458200" y="4507992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Contribute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8458200" y="4818888"/>
            <a:ext cx="2926080" cy="256032"/>
          </a:xfrm>
          <a:prstGeom prst="rect">
            <a:avLst/>
          </a:prstGeom>
          <a:noFill/>
          <a:ln/>
        </p:spPr>
        <p:txBody>
          <a:bodyPr wrap="square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D1D5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See AGENTS.md • docs/ • open issues &amp; PRs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640080" y="6291072"/>
            <a:ext cx="109115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D1D5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GitHub: github.com/MontrealAI/AGI-Alpha-Agent-v0   •   Contact: montreal.ai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11368735" y="644652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21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Core concept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Meta-agentic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Second-order agents that create, select, evaluate, and re-configure other agents — and the rules governing their interactions.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61491" y="2331720"/>
            <a:ext cx="1325880" cy="50292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α-AGI Insight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451963" y="2331720"/>
            <a:ext cx="1325880" cy="50292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α-AGI Nova-Seeds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42435" y="2331720"/>
            <a:ext cx="1325880" cy="50292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α-AGI Market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432907" y="2331720"/>
            <a:ext cx="1325880" cy="502920"/>
          </a:xfrm>
          <a:prstGeom prst="roundRect">
            <a:avLst/>
          </a:prstGeom>
          <a:solidFill>
            <a:srgbClr val="F0EBFF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α-AGI Sovereign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923379" y="2331720"/>
            <a:ext cx="1325880" cy="50292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α-AGI Business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413851" y="2331720"/>
            <a:ext cx="1325880" cy="502920"/>
          </a:xfrm>
          <a:prstGeom prst="roundRect">
            <a:avLst/>
          </a:prstGeom>
          <a:solidFill>
            <a:srgbClr val="F0EBFF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Marketplace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904323" y="2331720"/>
            <a:ext cx="1325880" cy="502920"/>
          </a:xfrm>
          <a:prstGeom prst="roundRect">
            <a:avLst/>
          </a:prstGeom>
          <a:solidFill>
            <a:srgbClr val="F0EBFF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α-AGI Jobs</a:t>
            </a:r>
          </a:p>
        </p:txBody>
      </p:sp>
      <p:cxnSp>
        <p:nvCxnSpPr>
          <p:cNvPr id="15" name="Connector 14"/>
          <p:cNvCxnSpPr/>
          <p:nvPr/>
        </p:nvCxnSpPr>
        <p:spPr>
          <a:xfrm>
            <a:off x="2287371" y="2583179"/>
            <a:ext cx="164592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 15"/>
          <p:cNvCxnSpPr/>
          <p:nvPr/>
        </p:nvCxnSpPr>
        <p:spPr>
          <a:xfrm>
            <a:off x="3777843" y="2583179"/>
            <a:ext cx="164592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 16"/>
          <p:cNvCxnSpPr/>
          <p:nvPr/>
        </p:nvCxnSpPr>
        <p:spPr>
          <a:xfrm>
            <a:off x="5268315" y="2583179"/>
            <a:ext cx="164592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 17"/>
          <p:cNvCxnSpPr/>
          <p:nvPr/>
        </p:nvCxnSpPr>
        <p:spPr>
          <a:xfrm>
            <a:off x="6758787" y="2583179"/>
            <a:ext cx="164592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 18"/>
          <p:cNvCxnSpPr/>
          <p:nvPr/>
        </p:nvCxnSpPr>
        <p:spPr>
          <a:xfrm>
            <a:off x="8249259" y="2583179"/>
            <a:ext cx="164592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/>
          <p:nvPr/>
        </p:nvCxnSpPr>
        <p:spPr>
          <a:xfrm>
            <a:off x="9739731" y="2583179"/>
            <a:ext cx="164592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22959" y="3063240"/>
            <a:ext cx="2011680" cy="548640"/>
          </a:xfrm>
          <a:prstGeom prst="roundRect">
            <a:avLst/>
          </a:prstGeom>
          <a:solidFill>
            <a:srgbClr val="0F1218"/>
          </a:solidFill>
          <a:ln w="12700">
            <a:solidFill>
              <a:srgbClr val="0F12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1">
                <a:solidFill>
                  <a:srgbClr val="FFFFFF"/>
                </a:solidFill>
                <a:latin typeface="Calibri"/>
              </a:rPr>
              <a:t>α-AGI Architect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22959" y="3749039"/>
            <a:ext cx="2011680" cy="548640"/>
          </a:xfrm>
          <a:prstGeom prst="roundRect">
            <a:avLst/>
          </a:prstGeom>
          <a:solidFill>
            <a:srgbClr val="0F1218"/>
          </a:solidFill>
          <a:ln w="12700">
            <a:solidFill>
              <a:srgbClr val="0F12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1">
                <a:solidFill>
                  <a:srgbClr val="FFFFFF"/>
                </a:solidFill>
                <a:latin typeface="Calibri"/>
              </a:rPr>
              <a:t>α-AGI Council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162495" y="3520440"/>
            <a:ext cx="1463040" cy="50292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Value
Reservoir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991295" y="3520440"/>
            <a:ext cx="1463040" cy="502920"/>
          </a:xfrm>
          <a:prstGeom prst="roundRect">
            <a:avLst/>
          </a:prstGeom>
          <a:solidFill>
            <a:srgbClr val="F0EBFF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sz="1300" b="1">
                <a:solidFill>
                  <a:srgbClr val="0F1218"/>
                </a:solidFill>
                <a:latin typeface="Calibri"/>
              </a:rPr>
              <a:t>α-AGI
Agents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0682935" y="3520440"/>
            <a:ext cx="1463040" cy="502920"/>
          </a:xfrm>
          <a:prstGeom prst="roundRect">
            <a:avLst/>
          </a:prstGeom>
          <a:solidFill>
            <a:srgbClr val="0F121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lnSpcReduction="10000"/>
          </a:bodyPr>
          <a:lstStyle/>
          <a:p>
            <a:pPr algn="ctr"/>
            <a:r>
              <a:rPr sz="1300" b="1">
                <a:solidFill>
                  <a:srgbClr val="FFFFFF"/>
                </a:solidFill>
                <a:latin typeface="Calibri"/>
              </a:rPr>
              <a:t>α-AGI
Nodes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991295" y="2743200"/>
            <a:ext cx="1463040" cy="502920"/>
          </a:xfrm>
          <a:prstGeom prst="roundRect">
            <a:avLst/>
          </a:prstGeom>
          <a:solidFill>
            <a:srgbClr val="F0EBFF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1">
                <a:solidFill>
                  <a:srgbClr val="0F1218"/>
                </a:solidFill>
                <a:latin typeface="Calibri"/>
              </a:rPr>
              <a:t>α-AGI Jobs</a:t>
            </a:r>
          </a:p>
        </p:txBody>
      </p:sp>
      <p:cxnSp>
        <p:nvCxnSpPr>
          <p:cNvPr id="27" name="Connector 26"/>
          <p:cNvCxnSpPr/>
          <p:nvPr/>
        </p:nvCxnSpPr>
        <p:spPr>
          <a:xfrm>
            <a:off x="8625535" y="3771900"/>
            <a:ext cx="365760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/>
          <p:nvPr/>
        </p:nvCxnSpPr>
        <p:spPr>
          <a:xfrm>
            <a:off x="10454335" y="3771900"/>
            <a:ext cx="365760" cy="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28"/>
          <p:cNvCxnSpPr/>
          <p:nvPr/>
        </p:nvCxnSpPr>
        <p:spPr>
          <a:xfrm>
            <a:off x="9722815" y="3246120"/>
            <a:ext cx="0" cy="27432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59775" y="4069080"/>
            <a:ext cx="1371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100" i="1">
                <a:solidFill>
                  <a:srgbClr val="5C2DFF"/>
                </a:solidFill>
                <a:latin typeface="Calibri"/>
              </a:rPr>
              <a:t>reinvest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0080" y="5989320"/>
            <a:ext cx="10911535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solidFill>
                  <a:srgbClr val="5A5F69"/>
                </a:solidFill>
                <a:latin typeface="Calibri"/>
              </a:rPr>
              <a:t>This structure turns agent swarms into an adaptive institution: not a single model, but a self-updating ecosystem.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(demo showcase).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Alpha-Factory v1 architecture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Modular, tool-integrated multi-agent stack with memory, telemetry, and deployable interfaces.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632807" y="3291840"/>
            <a:ext cx="2926080" cy="822960"/>
          </a:xfrm>
          <a:prstGeom prst="roundRect">
            <a:avLst/>
          </a:prstGeom>
          <a:solidFill>
            <a:srgbClr val="EBF2FF"/>
          </a:solidFill>
          <a:ln w="25400">
            <a:solidFill>
              <a:srgbClr val="00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1">
                <a:solidFill>
                  <a:srgbClr val="0F1218"/>
                </a:solidFill>
                <a:latin typeface="Calibri"/>
              </a:rPr>
              <a:t>Orchestrator
(A2A + REST + gRPC)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07127" y="2468880"/>
            <a:ext cx="2377440" cy="59436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UI / WebSocket
+ CLI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6095847" y="3063240"/>
            <a:ext cx="0" cy="22860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097280" y="2606040"/>
            <a:ext cx="2743200" cy="59436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Env-Generator
(POET-XL)</a:t>
            </a:r>
          </a:p>
        </p:txBody>
      </p:sp>
      <p:cxnSp>
        <p:nvCxnSpPr>
          <p:cNvPr id="12" name="Connector 11"/>
          <p:cNvCxnSpPr/>
          <p:nvPr/>
        </p:nvCxnSpPr>
        <p:spPr>
          <a:xfrm>
            <a:off x="3840480" y="2898648"/>
            <a:ext cx="792327" cy="576072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280160" y="3794760"/>
            <a:ext cx="2743200" cy="640080"/>
          </a:xfrm>
          <a:prstGeom prst="roundRect">
            <a:avLst/>
          </a:prstGeom>
          <a:solidFill>
            <a:srgbClr val="E2FFF3"/>
          </a:solidFill>
          <a:ln w="25400">
            <a:solidFill>
              <a:srgbClr val="00B89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1">
                <a:solidFill>
                  <a:srgbClr val="0F1218"/>
                </a:solidFill>
                <a:latin typeface="Calibri"/>
              </a:rPr>
              <a:t>World-Model
(MuZero++)</a:t>
            </a:r>
          </a:p>
        </p:txBody>
      </p:sp>
      <p:cxnSp>
        <p:nvCxnSpPr>
          <p:cNvPr id="14" name="Connector 13"/>
          <p:cNvCxnSpPr/>
          <p:nvPr/>
        </p:nvCxnSpPr>
        <p:spPr>
          <a:xfrm flipV="1">
            <a:off x="4023360" y="3749039"/>
            <a:ext cx="609447" cy="365761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8351215" y="2606040"/>
            <a:ext cx="2743200" cy="59436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Agent Gallery
(domain specialists)</a:t>
            </a:r>
          </a:p>
        </p:txBody>
      </p:sp>
      <p:cxnSp>
        <p:nvCxnSpPr>
          <p:cNvPr id="16" name="Connector 15"/>
          <p:cNvCxnSpPr/>
          <p:nvPr/>
        </p:nvCxnSpPr>
        <p:spPr>
          <a:xfrm flipV="1">
            <a:off x="7558887" y="2898648"/>
            <a:ext cx="792327" cy="576072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351215" y="3794760"/>
            <a:ext cx="2743200" cy="640080"/>
          </a:xfrm>
          <a:prstGeom prst="roundRect">
            <a:avLst/>
          </a:prstGeom>
          <a:solidFill>
            <a:srgbClr val="FFEBEB"/>
          </a:solidFill>
          <a:ln w="25400">
            <a:solidFill>
              <a:srgbClr val="FF5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1">
                <a:solidFill>
                  <a:srgbClr val="0F1218"/>
                </a:solidFill>
                <a:latin typeface="Calibri"/>
              </a:rPr>
              <a:t>Safety &amp; Guards
(loss / policy)</a:t>
            </a:r>
          </a:p>
        </p:txBody>
      </p:sp>
      <p:cxnSp>
        <p:nvCxnSpPr>
          <p:cNvPr id="18" name="Connector 17"/>
          <p:cNvCxnSpPr/>
          <p:nvPr/>
        </p:nvCxnSpPr>
        <p:spPr>
          <a:xfrm>
            <a:off x="7558887" y="3749039"/>
            <a:ext cx="792327" cy="365761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986887" y="5074920"/>
            <a:ext cx="2926080" cy="59436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Memory Fabric
(pgvector + Neo4j)</a:t>
            </a:r>
          </a:p>
        </p:txBody>
      </p:sp>
      <p:cxnSp>
        <p:nvCxnSpPr>
          <p:cNvPr id="20" name="Connector 19"/>
          <p:cNvCxnSpPr/>
          <p:nvPr/>
        </p:nvCxnSpPr>
        <p:spPr>
          <a:xfrm flipH="1">
            <a:off x="4449927" y="4114800"/>
            <a:ext cx="1097280" cy="96012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370167" y="5074920"/>
            <a:ext cx="2926080" cy="59436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sz="1300" b="0">
                <a:solidFill>
                  <a:srgbClr val="0F1218"/>
                </a:solidFill>
                <a:latin typeface="Calibri"/>
              </a:rPr>
              <a:t>Telemetry + Data Lake
(Kafka)</a:t>
            </a:r>
          </a:p>
        </p:txBody>
      </p:sp>
      <p:cxnSp>
        <p:nvCxnSpPr>
          <p:cNvPr id="22" name="Connector 21"/>
          <p:cNvCxnSpPr/>
          <p:nvPr/>
        </p:nvCxnSpPr>
        <p:spPr>
          <a:xfrm>
            <a:off x="6644487" y="4114800"/>
            <a:ext cx="1097280" cy="96012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0080" y="5806440"/>
            <a:ext cx="10911535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100">
                <a:solidFill>
                  <a:srgbClr val="5A5F69"/>
                </a:solidFill>
                <a:latin typeface="Calibri"/>
              </a:rPr>
              <a:t>Notes: Orchestrator auto-discovers agents and exports a unified façade. World-model enables counterfactual planning; memory fabric supports dense + causal recall.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(architecture + demos).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Agents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Domain agents (archetypes)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Specialists composed into an orchestrated swarm. Roles are modular: add, swap, or evolve as the mission changes.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24028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41247" y="237744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Planner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73553" y="2377440"/>
            <a:ext cx="640080" cy="201168"/>
          </a:xfrm>
          <a:prstGeom prst="round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247" y="267919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Decompose objectives into executable plans with milestones, budgets, and stop conditions.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25113" y="224028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3626281" y="237744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Research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58587" y="2377440"/>
            <a:ext cx="640080" cy="201168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26281" y="267919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Ingest and synthesize open sources; produce citations and uncertainty bounds.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210147" y="224028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6411315" y="237744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Strategy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943621" y="2377440"/>
            <a:ext cx="640080" cy="201168"/>
          </a:xfrm>
          <a:prstGeom prst="round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11315" y="267919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Game-theoretic reasoning: opponents, incentives, equilibria, commitment moves.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995181" y="224028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9196349" y="237744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Market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728655" y="2377440"/>
            <a:ext cx="640080" cy="201168"/>
          </a:xfrm>
          <a:prstGeom prst="round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96349" y="267919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Detect regime shifts; translate signals into tradeable hypotheses and tests.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40080" y="370332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841247" y="384048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Builder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373553" y="3840480"/>
            <a:ext cx="640080" cy="201168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1247" y="414223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Generate code, pipelines, and interfaces; integrate tools and APIs safely.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425113" y="370332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3626281" y="384048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Operator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158587" y="3840480"/>
            <a:ext cx="640080" cy="201168"/>
          </a:xfrm>
          <a:prstGeom prst="round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6281" y="414223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Run deployments; monitor health, latency, and outcomes; trigger rollbacks.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10147" y="370332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6411315" y="384048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Safety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943621" y="3840480"/>
            <a:ext cx="640080" cy="201168"/>
          </a:xfrm>
          <a:prstGeom prst="round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11315" y="414223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Guardrails: policy checks, sandboxing, red-team probes, anomaly halts.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995181" y="370332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9196349" y="384048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Memory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28655" y="3840480"/>
            <a:ext cx="640080" cy="201168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96349" y="414223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Long-horizon recall with provenance; retrieval for planning and audits.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40080" y="516636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841247" y="530352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Evaluator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373553" y="5303520"/>
            <a:ext cx="640080" cy="201168"/>
          </a:xfrm>
          <a:prstGeom prst="round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1247" y="560527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Metrics, ablations, and scoring; converts results into decisions.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425113" y="516636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TextBox 44"/>
          <p:cNvSpPr txBox="1"/>
          <p:nvPr/>
        </p:nvSpPr>
        <p:spPr>
          <a:xfrm>
            <a:off x="3626281" y="530352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Governance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158587" y="5303520"/>
            <a:ext cx="640080" cy="201168"/>
          </a:xfrm>
          <a:prstGeom prst="round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26281" y="560527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Rules and incentives; proposals, permissions, and accountable execution.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210147" y="516636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TextBox 48"/>
          <p:cNvSpPr txBox="1"/>
          <p:nvPr/>
        </p:nvSpPr>
        <p:spPr>
          <a:xfrm>
            <a:off x="6411315" y="530352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Simulator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7943621" y="5303520"/>
            <a:ext cx="640080" cy="201168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11315" y="560527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Synthetic worlds for open-ended training; curriculum and stress-tests.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8995181" y="5166360"/>
            <a:ext cx="2556433" cy="12344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TextBox 52"/>
          <p:cNvSpPr txBox="1"/>
          <p:nvPr/>
        </p:nvSpPr>
        <p:spPr>
          <a:xfrm>
            <a:off x="9196349" y="5303520"/>
            <a:ext cx="2154097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1">
                <a:solidFill>
                  <a:srgbClr val="0F1218"/>
                </a:solidFill>
                <a:latin typeface="Calibri"/>
              </a:rPr>
              <a:t>Liaison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10728655" y="5303520"/>
            <a:ext cx="640080" cy="201168"/>
          </a:xfrm>
          <a:prstGeom prst="round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sz="900" b="1">
                <a:solidFill>
                  <a:srgbClr val="FFFFFF"/>
                </a:solidFill>
                <a:latin typeface="Calibri"/>
              </a:rPr>
              <a:t>agent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196349" y="5605272"/>
            <a:ext cx="2154097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50">
                <a:solidFill>
                  <a:srgbClr val="5A5F69"/>
                </a:solidFill>
                <a:latin typeface="Calibri"/>
              </a:rPr>
              <a:t>Human interface: reporting, narratives, and decision support for leaders.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(agent gallery).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Demo suite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Demos: a complete lattice of capabilities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Fourteen runnable demos spanning world-models, autonomous enterprises, meta-evolution, governance, and operational integrity.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5272887" cy="44348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40080" y="2148840"/>
            <a:ext cx="5272887" cy="54864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4400" y="2331720"/>
            <a:ext cx="472424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Discovery, world-models, evolution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2697480"/>
            <a:ext cx="4724247" cy="361187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alpha_agi_insight_v1 — zero-data sector ranking for AGI disruption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meta_agentic_tree_search_v0 — recursive agent rewrites via best-first search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aiga_meta_evolution — agents evolve new agents; genetic tests score fitness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alpha_asi_world_model — MuZero-style world-model in an open-ended grid-world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muzero_planning — MuZero in 60 seconds; online world-model + MCTS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era_of_experience — lifelong RL mixing real + synthetic experience streams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cross_industry_alpha_factory — ingest → plan → act across multiple verticals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78727" y="2148840"/>
            <a:ext cx="5272887" cy="443484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278727" y="2148840"/>
            <a:ext cx="5272887" cy="54864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6553047" y="2331720"/>
            <a:ext cx="4724247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Autonomous enterprise &amp; operations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3047" y="2697480"/>
            <a:ext cx="4724247" cy="361187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alpha_agi_business_v1 — end-to-end digital-first company formation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alpha_agi_business_2_v1 — business iteration with live market RAG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alpha_agi_business_3_v1 — forecasting &amp; fundraising swarm; Ω-grade framing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alpha_agi_marketplace_v1 — peer-to-peer agent marketplace; price discovery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finance_alpha — momentum + risk-parity bot; stress-tests against tail risk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macro_sentinel — news scanner that proposes hedges for macro shocks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self_healing_repo — CI fails → agent patch → PR green again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(demo table).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mc13BByj8xKnpgQtwBereGJpEXtosLMLq6BCUjK3TtAd1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0080" y="411480"/>
            <a:ext cx="3657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1">
                <a:solidFill>
                  <a:srgbClr val="FFFFFF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2286000"/>
            <a:ext cx="10911535" cy="13716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r>
              <a:rPr sz="4800" b="1">
                <a:solidFill>
                  <a:srgbClr val="FFFFFF"/>
                </a:solidFill>
                <a:latin typeface="Calibri"/>
              </a:rPr>
              <a:t>Open-ended learning
and world-models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3730752"/>
            <a:ext cx="2011680" cy="82296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3886200"/>
            <a:ext cx="10911535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>
                <a:solidFill>
                  <a:srgbClr val="EBEBF0"/>
                </a:solidFill>
                <a:latin typeface="Calibri"/>
              </a:rPr>
              <a:t>From first principles: minimize surprise, search counterfactuals, and accumulate experience at scale.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World-model 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α-ASI World-Model: open-ended learning loop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A runnable prototype: generate worlds → learn dynamics → plan actions → measure outcomes → iterate.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88719" y="2423160"/>
            <a:ext cx="4114800" cy="6400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rIns="228600" rtlCol="0" anchor="ctr">
            <a:noAutofit/>
          </a:bodyPr>
          <a:lstStyle/>
          <a:p>
            <a:pPr algn="l"/>
            <a:r>
              <a:rPr sz="1200">
                <a:solidFill>
                  <a:srgbClr val="0F1218"/>
                </a:solidFill>
                <a:latin typeface="Calibri"/>
              </a:rPr>
              <a:t>Env-Generator (POET-style)
Curriculum: harder worlds as competence rises</a:t>
            </a:r>
          </a:p>
        </p:txBody>
      </p:sp>
      <p:cxnSp>
        <p:nvCxnSpPr>
          <p:cNvPr id="9" name="Connector 8"/>
          <p:cNvCxnSpPr/>
          <p:nvPr/>
        </p:nvCxnSpPr>
        <p:spPr>
          <a:xfrm>
            <a:off x="3246120" y="3063239"/>
            <a:ext cx="0" cy="22860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188719" y="3291839"/>
            <a:ext cx="4114800" cy="640080"/>
          </a:xfrm>
          <a:prstGeom prst="roundRect">
            <a:avLst/>
          </a:prstGeom>
          <a:solidFill>
            <a:srgbClr val="E2FFF3"/>
          </a:solidFill>
          <a:ln w="25400">
            <a:solidFill>
              <a:srgbClr val="00B89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rIns="228600" rtlCol="0" anchor="ctr">
            <a:noAutofit/>
          </a:bodyPr>
          <a:lstStyle/>
          <a:p>
            <a:pPr algn="l"/>
            <a:r>
              <a:rPr sz="1200">
                <a:solidFill>
                  <a:srgbClr val="0F1218"/>
                </a:solidFill>
                <a:latin typeface="Calibri"/>
              </a:rPr>
              <a:t>World-Model Learner (MuZero-style)
Learn latent dynamics without explicit rules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3246120" y="3931920"/>
            <a:ext cx="0" cy="22860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188719" y="4160520"/>
            <a:ext cx="4114800" cy="640080"/>
          </a:xfrm>
          <a:prstGeom prst="roundRect">
            <a:avLst/>
          </a:prstGeom>
          <a:solidFill>
            <a:srgbClr val="EBF2FF"/>
          </a:solidFill>
          <a:ln w="25400">
            <a:solidFill>
              <a:srgbClr val="00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rIns="228600" rtlCol="0" anchor="ctr">
            <a:noAutofit/>
          </a:bodyPr>
          <a:lstStyle/>
          <a:p>
            <a:pPr algn="l"/>
            <a:r>
              <a:rPr sz="1200">
                <a:solidFill>
                  <a:srgbClr val="0F1218"/>
                </a:solidFill>
                <a:latin typeface="Calibri"/>
              </a:rPr>
              <a:t>Planning / Search (MCTS)
Counterfactual rollouts → action selection</a:t>
            </a:r>
          </a:p>
        </p:txBody>
      </p:sp>
      <p:cxnSp>
        <p:nvCxnSpPr>
          <p:cNvPr id="13" name="Connector 12"/>
          <p:cNvCxnSpPr/>
          <p:nvPr/>
        </p:nvCxnSpPr>
        <p:spPr>
          <a:xfrm>
            <a:off x="3246120" y="4800600"/>
            <a:ext cx="0" cy="228600"/>
          </a:xfrm>
          <a:prstGeom prst="line">
            <a:avLst/>
          </a:prstGeom>
          <a:ln w="25400">
            <a:solidFill>
              <a:srgbClr val="5A5F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188719" y="5029200"/>
            <a:ext cx="4114800" cy="640080"/>
          </a:xfrm>
          <a:prstGeom prst="roundRect">
            <a:avLst/>
          </a:prstGeom>
          <a:solidFill>
            <a:srgbClr val="FFEBEB"/>
          </a:solidFill>
          <a:ln w="25400">
            <a:solidFill>
              <a:srgbClr val="FF5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28600" rIns="228600" rtlCol="0" anchor="ctr">
            <a:noAutofit/>
          </a:bodyPr>
          <a:lstStyle/>
          <a:p>
            <a:pPr algn="l"/>
            <a:r>
              <a:rPr sz="1200">
                <a:solidFill>
                  <a:srgbClr val="0F1218"/>
                </a:solidFill>
                <a:latin typeface="Calibri"/>
              </a:rPr>
              <a:t>Safety &amp; Monitoring
Stop conditions • anomaly detection • rollbacks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3600" y="2514600"/>
            <a:ext cx="5608015" cy="228600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5943600" y="2514600"/>
            <a:ext cx="5608015" cy="54864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6217920" y="2697480"/>
            <a:ext cx="5059375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1">
                <a:solidFill>
                  <a:srgbClr val="0F1218"/>
                </a:solidFill>
                <a:latin typeface="Calibri"/>
              </a:rPr>
              <a:t>Key properties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7920" y="3063240"/>
            <a:ext cx="5059375" cy="14630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Open-endedness: the curriculum expands as agents succeed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World-model learning: latent dynamics for prediction and control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Counterfactual planning: search in imagination before acting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Antifragility: detect instability (NaNs, divergences) and recover safely</a:t>
            </a:r>
          </a:p>
          <a:p>
            <a:pPr>
              <a:spcAft>
                <a:spcPts val="200"/>
              </a:spcAft>
              <a:defRPr sz="1100">
                <a:solidFill>
                  <a:srgbClr val="5A5F69"/>
                </a:solidFill>
                <a:latin typeface="Calibri"/>
              </a:defRPr>
            </a:pPr>
            <a:r>
              <a:t>Local-first: offline mode, reproducible installs, deterministic runs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943600" y="5120640"/>
            <a:ext cx="5608015" cy="1417320"/>
          </a:xfrm>
          <a:prstGeom prst="roundRect">
            <a:avLst/>
          </a:prstGeom>
          <a:solidFill>
            <a:srgbClr val="F0EBFF"/>
          </a:solidFill>
          <a:ln w="25400">
            <a:solidFill>
              <a:srgbClr val="5C2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t"/>
          <a:lstStyle/>
          <a:p>
            <a:pPr algn="ctr">
              <a:spcAft>
                <a:spcPts val="600"/>
              </a:spcAft>
              <a:defRPr sz="1300" b="1">
                <a:solidFill>
                  <a:srgbClr val="0F1218"/>
                </a:solidFill>
                <a:latin typeface="Calibri"/>
              </a:defRPr>
            </a:pPr>
            <a:r>
              <a:t>First-principles framing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Minimize expected surprise (free energy) subject to safety constraints.</a:t>
            </a:r>
          </a:p>
          <a:p>
            <a:pPr>
              <a:defRPr sz="1100">
                <a:solidFill>
                  <a:srgbClr val="5A5F69"/>
                </a:solidFill>
                <a:latin typeface="Calibri"/>
              </a:defRPr>
            </a:pPr>
            <a:r>
              <a:t>Treat planning as a search over low-entropy trajectories with bounded risk.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(alpha_asi_world_model, muzero_planning).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40080" y="164592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sz="1200" b="1">
                <a:solidFill>
                  <a:srgbClr val="0F1218"/>
                </a:solidFill>
                <a:latin typeface="Calibri"/>
              </a:rPr>
              <a:t>AGI-Alpha-Agent-v0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sz="900">
                <a:solidFill>
                  <a:srgbClr val="5A5F69"/>
                </a:solidFill>
                <a:latin typeface="Calibri"/>
              </a:rPr>
              <a:t>Planning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9935" y="164592"/>
            <a:ext cx="201168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5A5F69"/>
                </a:solidFill>
                <a:latin typeface="Calibri"/>
              </a:rPr>
              <a:t>MONTREAL.AI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713232"/>
            <a:ext cx="10911535" cy="77724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l"/>
            <a:r>
              <a:rPr sz="4000" b="1">
                <a:solidFill>
                  <a:srgbClr val="0F1218"/>
                </a:solidFill>
                <a:latin typeface="Calibri"/>
              </a:rPr>
              <a:t>MuZero planning — distilled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" y="1481328"/>
            <a:ext cx="1920240" cy="64008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40080" y="1572768"/>
            <a:ext cx="10911535" cy="5029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sz="1600">
                <a:solidFill>
                  <a:srgbClr val="5A5F69"/>
                </a:solidFill>
                <a:latin typeface="Calibri"/>
              </a:rPr>
              <a:t>A minimal, runnable reference: learn latent dynamics, search in imagination, then act.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" y="2148840"/>
            <a:ext cx="3454298" cy="36118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40080" y="2148840"/>
            <a:ext cx="3454298" cy="54864"/>
          </a:xfrm>
          <a:prstGeom prst="rect">
            <a:avLst/>
          </a:prstGeom>
          <a:solidFill>
            <a:srgbClr val="5C2D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914400" y="2377440"/>
            <a:ext cx="2905658" cy="315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600" b="1">
                <a:solidFill>
                  <a:srgbClr val="0F1218"/>
                </a:solidFill>
                <a:latin typeface="Calibri"/>
              </a:rPr>
              <a:t>1. Represent</a:t>
            </a:r>
          </a:p>
          <a:p>
            <a:pPr>
              <a:defRPr sz="1200">
                <a:solidFill>
                  <a:srgbClr val="5A5F69"/>
                </a:solidFill>
                <a:latin typeface="Calibri"/>
              </a:defRPr>
            </a:pPr>
            <a:r>
              <a:t>Encode observations into a latent state that captures what matters for prediction.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68698" y="2148840"/>
            <a:ext cx="3454298" cy="36118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368698" y="2148840"/>
            <a:ext cx="3454298" cy="54864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4643018" y="2377440"/>
            <a:ext cx="2905658" cy="315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600" b="1">
                <a:solidFill>
                  <a:srgbClr val="0F1218"/>
                </a:solidFill>
                <a:latin typeface="Calibri"/>
              </a:rPr>
              <a:t>2. Imagine &amp; search</a:t>
            </a:r>
          </a:p>
          <a:p>
            <a:pPr>
              <a:defRPr sz="1200">
                <a:solidFill>
                  <a:srgbClr val="5A5F69"/>
                </a:solidFill>
                <a:latin typeface="Calibri"/>
              </a:defRPr>
            </a:pPr>
            <a:r>
              <a:t>Roll forward the latent dynamics and evaluate actions via MCTS (counterfactual rollouts).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97316" y="2148840"/>
            <a:ext cx="3454298" cy="3611880"/>
          </a:xfrm>
          <a:prstGeom prst="roundRect">
            <a:avLst/>
          </a:prstGeom>
          <a:solidFill>
            <a:srgbClr val="F2F4F8"/>
          </a:solidFill>
          <a:ln w="12700">
            <a:solidFill>
              <a:srgbClr val="D2D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8097316" y="2148840"/>
            <a:ext cx="3454298" cy="54864"/>
          </a:xfrm>
          <a:prstGeom prst="rect">
            <a:avLst/>
          </a:prstGeom>
          <a:solidFill>
            <a:srgbClr val="00B89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8371636" y="2377440"/>
            <a:ext cx="2905658" cy="315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sz="1600" b="1">
                <a:solidFill>
                  <a:srgbClr val="0F1218"/>
                </a:solidFill>
                <a:latin typeface="Calibri"/>
              </a:rPr>
              <a:t>3. Act &amp; learn</a:t>
            </a:r>
          </a:p>
          <a:p>
            <a:pPr>
              <a:defRPr sz="1200">
                <a:solidFill>
                  <a:srgbClr val="5A5F69"/>
                </a:solidFill>
                <a:latin typeface="Calibri"/>
              </a:defRPr>
            </a:pPr>
            <a:r>
              <a:t>Execute the best action, observe outcomes, and refine the model for the next decision.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0080" y="5989320"/>
            <a:ext cx="10911535" cy="594360"/>
          </a:xfrm>
          <a:prstGeom prst="roundRect">
            <a:avLst/>
          </a:prstGeom>
          <a:solidFill>
            <a:srgbClr val="0F12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28600" rIns="228600" rtlCol="0" anchor="ctr">
            <a:noAutofit/>
          </a:bodyPr>
          <a:lstStyle/>
          <a:p>
            <a:pPr algn="l"/>
            <a:r>
              <a:rPr sz="1400">
                <a:solidFill>
                  <a:srgbClr val="FFFFFF"/>
                </a:solidFill>
                <a:latin typeface="Courier New"/>
              </a:rPr>
              <a:t>./alpha_factory_v1/demos/muzero_planning/run_muzero_demo.sh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" y="6556248"/>
            <a:ext cx="9997135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787D87"/>
                </a:solidFill>
                <a:latin typeface="Calibri"/>
              </a:rPr>
              <a:t>Source: MontrealAI/AGI-Alpha-Agent-v0 README (muzero_planning).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94415" y="6556248"/>
            <a:ext cx="457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900">
                <a:solidFill>
                  <a:srgbClr val="787D87"/>
                </a:solidFill>
                <a:latin typeface="Calibri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2507</Words>
  <Application>Microsoft Macintosh PowerPoint</Application>
  <PresentationFormat>Widescreen</PresentationFormat>
  <Paragraphs>382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Vincent Boucher</cp:lastModifiedBy>
  <cp:revision>2</cp:revision>
  <dcterms:created xsi:type="dcterms:W3CDTF">2013-01-27T09:14:16Z</dcterms:created>
  <dcterms:modified xsi:type="dcterms:W3CDTF">2026-01-08T01:41:57Z</dcterms:modified>
  <cp:category/>
</cp:coreProperties>
</file>